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75" r:id="rId5"/>
    <p:sldId id="260" r:id="rId6"/>
    <p:sldId id="258" r:id="rId7"/>
    <p:sldId id="261" r:id="rId8"/>
    <p:sldId id="262" r:id="rId9"/>
    <p:sldId id="263" r:id="rId10"/>
    <p:sldId id="264" r:id="rId11"/>
    <p:sldId id="265" r:id="rId12"/>
    <p:sldId id="266" r:id="rId13"/>
    <p:sldId id="270" r:id="rId14"/>
    <p:sldId id="272" r:id="rId15"/>
    <p:sldId id="274" r:id="rId16"/>
    <p:sldId id="267" r:id="rId17"/>
    <p:sldId id="26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23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D09D4503-2D45-465D-928A-7B5D2A4E9365}" type="datetimeFigureOut">
              <a:rPr lang="en-US" smtClean="0"/>
              <a:t>10/24/2011</a:t>
            </a:fld>
            <a:endParaRPr lang="en-US"/>
          </a:p>
        </p:txBody>
      </p:sp>
      <p:sp>
        <p:nvSpPr>
          <p:cNvPr id="16" name="Slide Number Placeholder 15"/>
          <p:cNvSpPr>
            <a:spLocks noGrp="1"/>
          </p:cNvSpPr>
          <p:nvPr>
            <p:ph type="sldNum" sz="quarter" idx="11"/>
          </p:nvPr>
        </p:nvSpPr>
        <p:spPr/>
        <p:txBody>
          <a:bodyPr/>
          <a:lstStyle/>
          <a:p>
            <a:fld id="{80AA818B-A539-4FBC-AC3A-8019888CD769}"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9D4503-2D45-465D-928A-7B5D2A4E9365}" type="datetimeFigureOut">
              <a:rPr lang="en-US" smtClean="0"/>
              <a:t>10/24/2011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AA818B-A539-4FBC-AC3A-8019888CD76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09D4503-2D45-465D-928A-7B5D2A4E9365}" type="datetimeFigureOut">
              <a:rPr lang="en-US" smtClean="0"/>
              <a:t>10/24/2011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AA818B-A539-4FBC-AC3A-8019888CD769}"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56A49AD-FAAB-40E8-B687-A79111120C09}" type="slidenum">
              <a:rPr lang="en-US"/>
              <a:pPr>
                <a:defRPr/>
              </a:pPr>
              <a:t>‹#›</a:t>
            </a:fld>
            <a:endParaRPr lang="en-US"/>
          </a:p>
        </p:txBody>
      </p:sp>
    </p:spTree>
    <p:extLst>
      <p:ext uri="{BB962C8B-B14F-4D97-AF65-F5344CB8AC3E}">
        <p14:creationId xmlns:p14="http://schemas.microsoft.com/office/powerpoint/2010/main" val="625285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D09D4503-2D45-465D-928A-7B5D2A4E9365}" type="datetimeFigureOut">
              <a:rPr lang="en-US" smtClean="0"/>
              <a:t>10/24/2011</a:t>
            </a:fld>
            <a:endParaRPr lang="en-US"/>
          </a:p>
        </p:txBody>
      </p:sp>
      <p:sp>
        <p:nvSpPr>
          <p:cNvPr id="15" name="Slide Number Placeholder 14"/>
          <p:cNvSpPr>
            <a:spLocks noGrp="1"/>
          </p:cNvSpPr>
          <p:nvPr>
            <p:ph type="sldNum" sz="quarter" idx="11"/>
          </p:nvPr>
        </p:nvSpPr>
        <p:spPr/>
        <p:txBody>
          <a:bodyPr/>
          <a:lstStyle/>
          <a:p>
            <a:fld id="{80AA818B-A539-4FBC-AC3A-8019888CD769}"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D09D4503-2D45-465D-928A-7B5D2A4E9365}" type="datetimeFigureOut">
              <a:rPr lang="en-US" smtClean="0"/>
              <a:t>10/24/2011</a:t>
            </a:fld>
            <a:endParaRPr lang="en-US"/>
          </a:p>
        </p:txBody>
      </p:sp>
      <p:sp>
        <p:nvSpPr>
          <p:cNvPr id="13" name="Slide Number Placeholder 12"/>
          <p:cNvSpPr>
            <a:spLocks noGrp="1"/>
          </p:cNvSpPr>
          <p:nvPr>
            <p:ph type="sldNum" sz="quarter" idx="11"/>
          </p:nvPr>
        </p:nvSpPr>
        <p:spPr/>
        <p:txBody>
          <a:bodyPr/>
          <a:lstStyle/>
          <a:p>
            <a:fld id="{80AA818B-A539-4FBC-AC3A-8019888CD769}"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D09D4503-2D45-465D-928A-7B5D2A4E9365}" type="datetimeFigureOut">
              <a:rPr lang="en-US" smtClean="0"/>
              <a:t>10/24/2011</a:t>
            </a:fld>
            <a:endParaRPr lang="en-US"/>
          </a:p>
        </p:txBody>
      </p:sp>
      <p:sp>
        <p:nvSpPr>
          <p:cNvPr id="9" name="Slide Number Placeholder 8"/>
          <p:cNvSpPr>
            <a:spLocks noGrp="1"/>
          </p:cNvSpPr>
          <p:nvPr>
            <p:ph type="sldNum" sz="quarter" idx="11"/>
          </p:nvPr>
        </p:nvSpPr>
        <p:spPr/>
        <p:txBody>
          <a:bodyPr/>
          <a:lstStyle/>
          <a:p>
            <a:fld id="{80AA818B-A539-4FBC-AC3A-8019888CD769}"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D09D4503-2D45-465D-928A-7B5D2A4E9365}" type="datetimeFigureOut">
              <a:rPr lang="en-US" smtClean="0"/>
              <a:t>10/24/2011</a:t>
            </a:fld>
            <a:endParaRPr lang="en-US"/>
          </a:p>
        </p:txBody>
      </p:sp>
      <p:sp>
        <p:nvSpPr>
          <p:cNvPr id="15" name="Slide Number Placeholder 14"/>
          <p:cNvSpPr>
            <a:spLocks noGrp="1"/>
          </p:cNvSpPr>
          <p:nvPr>
            <p:ph type="sldNum" sz="quarter" idx="11"/>
          </p:nvPr>
        </p:nvSpPr>
        <p:spPr/>
        <p:txBody>
          <a:bodyPr/>
          <a:lstStyle/>
          <a:p>
            <a:fld id="{80AA818B-A539-4FBC-AC3A-8019888CD769}"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D09D4503-2D45-465D-928A-7B5D2A4E9365}" type="datetimeFigureOut">
              <a:rPr lang="en-US" smtClean="0"/>
              <a:t>10/24/2011</a:t>
            </a:fld>
            <a:endParaRPr lang="en-US"/>
          </a:p>
        </p:txBody>
      </p:sp>
      <p:sp>
        <p:nvSpPr>
          <p:cNvPr id="8" name="Slide Number Placeholder 7"/>
          <p:cNvSpPr>
            <a:spLocks noGrp="1"/>
          </p:cNvSpPr>
          <p:nvPr>
            <p:ph type="sldNum" sz="quarter" idx="11"/>
          </p:nvPr>
        </p:nvSpPr>
        <p:spPr/>
        <p:txBody>
          <a:bodyPr/>
          <a:lstStyle/>
          <a:p>
            <a:fld id="{80AA818B-A539-4FBC-AC3A-8019888CD769}"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09D4503-2D45-465D-928A-7B5D2A4E9365}" type="datetimeFigureOut">
              <a:rPr lang="en-US" smtClean="0"/>
              <a:t>10/24/2011</a:t>
            </a:fld>
            <a:endParaRPr lang="en-US"/>
          </a:p>
        </p:txBody>
      </p:sp>
      <p:sp>
        <p:nvSpPr>
          <p:cNvPr id="6" name="Slide Number Placeholder 5"/>
          <p:cNvSpPr>
            <a:spLocks noGrp="1"/>
          </p:cNvSpPr>
          <p:nvPr>
            <p:ph type="sldNum" sz="quarter" idx="11"/>
          </p:nvPr>
        </p:nvSpPr>
        <p:spPr/>
        <p:txBody>
          <a:bodyPr/>
          <a:lstStyle/>
          <a:p>
            <a:fld id="{80AA818B-A539-4FBC-AC3A-8019888CD769}" type="slidenum">
              <a:rPr lang="en-US" smtClean="0"/>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D09D4503-2D45-465D-928A-7B5D2A4E9365}" type="datetimeFigureOut">
              <a:rPr lang="en-US" smtClean="0"/>
              <a:t>10/24/2011</a:t>
            </a:fld>
            <a:endParaRPr lang="en-US"/>
          </a:p>
        </p:txBody>
      </p:sp>
      <p:sp>
        <p:nvSpPr>
          <p:cNvPr id="16" name="Slide Number Placeholder 15"/>
          <p:cNvSpPr>
            <a:spLocks noGrp="1"/>
          </p:cNvSpPr>
          <p:nvPr>
            <p:ph type="sldNum" sz="quarter" idx="11"/>
          </p:nvPr>
        </p:nvSpPr>
        <p:spPr/>
        <p:txBody>
          <a:bodyPr/>
          <a:lstStyle/>
          <a:p>
            <a:fld id="{80AA818B-A539-4FBC-AC3A-8019888CD769}"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D09D4503-2D45-465D-928A-7B5D2A4E9365}" type="datetimeFigureOut">
              <a:rPr lang="en-US" smtClean="0"/>
              <a:t>10/24/2011</a:t>
            </a:fld>
            <a:endParaRPr lang="en-US"/>
          </a:p>
        </p:txBody>
      </p:sp>
      <p:sp>
        <p:nvSpPr>
          <p:cNvPr id="14" name="Slide Number Placeholder 13"/>
          <p:cNvSpPr>
            <a:spLocks noGrp="1"/>
          </p:cNvSpPr>
          <p:nvPr>
            <p:ph type="sldNum" sz="quarter" idx="11"/>
          </p:nvPr>
        </p:nvSpPr>
        <p:spPr/>
        <p:txBody>
          <a:bodyPr/>
          <a:lstStyle/>
          <a:p>
            <a:fld id="{80AA818B-A539-4FBC-AC3A-8019888CD769}"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D09D4503-2D45-465D-928A-7B5D2A4E9365}" type="datetimeFigureOut">
              <a:rPr lang="en-US" smtClean="0"/>
              <a:t>10/24/2011</a:t>
            </a:fld>
            <a:endParaRPr lang="en-US"/>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80AA818B-A539-4FBC-AC3A-8019888CD76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Myths &amp; Legends</a:t>
            </a:r>
            <a:endParaRPr lang="en-US" dirty="0"/>
          </a:p>
        </p:txBody>
      </p:sp>
      <p:sp>
        <p:nvSpPr>
          <p:cNvPr id="3" name="Subtitle 2"/>
          <p:cNvSpPr>
            <a:spLocks noGrp="1"/>
          </p:cNvSpPr>
          <p:nvPr>
            <p:ph type="subTitle" idx="1"/>
          </p:nvPr>
        </p:nvSpPr>
        <p:spPr/>
        <p:txBody>
          <a:bodyPr/>
          <a:lstStyle/>
          <a:p>
            <a:r>
              <a:rPr lang="en-US" dirty="0" smtClean="0"/>
              <a:t>ENG 201 Intro. to Literature    Prof. Everson </a:t>
            </a:r>
            <a:endParaRPr lang="en-US" dirty="0"/>
          </a:p>
        </p:txBody>
      </p:sp>
      <p:pic>
        <p:nvPicPr>
          <p:cNvPr id="4"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4129783"/>
            <a:ext cx="3088758" cy="2751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6397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143000"/>
            <a:ext cx="6934200" cy="3539430"/>
          </a:xfrm>
          <a:prstGeom prst="rect">
            <a:avLst/>
          </a:prstGeom>
          <a:noFill/>
        </p:spPr>
        <p:txBody>
          <a:bodyPr wrap="square" rtlCol="0">
            <a:spAutoFit/>
          </a:bodyPr>
          <a:lstStyle/>
          <a:p>
            <a:r>
              <a:rPr lang="en-US" sz="2800" dirty="0" err="1"/>
              <a:t>Alida</a:t>
            </a:r>
            <a:r>
              <a:rPr lang="en-US" sz="2800" dirty="0"/>
              <a:t> was grief stricken and prayed to her god for help. “Do not let me marry this man whom I do not love!” The god took pity on her and changed her into a beautiful red flower.   Meanwhile, </a:t>
            </a:r>
            <a:r>
              <a:rPr lang="en-US" sz="2800" dirty="0" err="1"/>
              <a:t>Taroo</a:t>
            </a:r>
            <a:r>
              <a:rPr lang="en-US" sz="2800" dirty="0"/>
              <a:t>, knowing nothing of </a:t>
            </a:r>
            <a:r>
              <a:rPr lang="en-US" sz="2800" dirty="0" err="1"/>
              <a:t>Alida’s</a:t>
            </a:r>
            <a:r>
              <a:rPr lang="en-US" sz="2800" dirty="0"/>
              <a:t> </a:t>
            </a:r>
            <a:r>
              <a:rPr lang="en-US" sz="2800" dirty="0" err="1"/>
              <a:t>saddness</a:t>
            </a:r>
            <a:r>
              <a:rPr lang="en-US" sz="2800" dirty="0"/>
              <a:t>, still waited for her by the pool, but she never arrived. </a:t>
            </a:r>
            <a:r>
              <a:rPr lang="en-US" sz="2800" dirty="0" smtClean="0"/>
              <a:t> </a:t>
            </a:r>
            <a:endParaRPr lang="en-US" sz="2800" dirty="0"/>
          </a:p>
        </p:txBody>
      </p:sp>
    </p:spTree>
    <p:extLst>
      <p:ext uri="{BB962C8B-B14F-4D97-AF65-F5344CB8AC3E}">
        <p14:creationId xmlns:p14="http://schemas.microsoft.com/office/powerpoint/2010/main" val="2970322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914400"/>
            <a:ext cx="7391400" cy="5109091"/>
          </a:xfrm>
          <a:prstGeom prst="rect">
            <a:avLst/>
          </a:prstGeom>
          <a:noFill/>
        </p:spPr>
        <p:txBody>
          <a:bodyPr wrap="square" rtlCol="0">
            <a:spAutoFit/>
          </a:bodyPr>
          <a:lstStyle/>
          <a:p>
            <a:r>
              <a:rPr lang="en-US" sz="2800" dirty="0" smtClean="0"/>
              <a:t>One night, the moon took pity on him and called out “Do not wait for </a:t>
            </a:r>
            <a:r>
              <a:rPr lang="en-US" sz="2800" dirty="0" err="1" smtClean="0"/>
              <a:t>Alida</a:t>
            </a:r>
            <a:r>
              <a:rPr lang="en-US" sz="2800" dirty="0" smtClean="0"/>
              <a:t>. Your secret has been found out, and to avoid marrying another man, she cried out to the gods for help and was changed into a delicate red flower.” “Help me to find </a:t>
            </a:r>
            <a:r>
              <a:rPr lang="en-US" sz="2800" dirty="0" err="1" smtClean="0"/>
              <a:t>Alida</a:t>
            </a:r>
            <a:r>
              <a:rPr lang="en-US" sz="2800" dirty="0" smtClean="0"/>
              <a:t>”, </a:t>
            </a:r>
            <a:r>
              <a:rPr lang="en-US" sz="2800" dirty="0" err="1" smtClean="0"/>
              <a:t>Taroo</a:t>
            </a:r>
            <a:r>
              <a:rPr lang="en-US" sz="2800" dirty="0" smtClean="0"/>
              <a:t> cried out. The gods took pity on him also and changed him into a small multi-colored bird saying “Fly, </a:t>
            </a:r>
            <a:r>
              <a:rPr lang="en-US" sz="2800" dirty="0" err="1" smtClean="0"/>
              <a:t>Colíbri</a:t>
            </a:r>
            <a:r>
              <a:rPr lang="en-US" sz="2800" dirty="0" smtClean="0"/>
              <a:t>, find your love among the flowers.” His wings made a humming sound as he rapidly flew away. </a:t>
            </a:r>
          </a:p>
          <a:p>
            <a:endParaRPr lang="en-US" dirty="0"/>
          </a:p>
        </p:txBody>
      </p:sp>
    </p:spTree>
    <p:extLst>
      <p:ext uri="{BB962C8B-B14F-4D97-AF65-F5344CB8AC3E}">
        <p14:creationId xmlns:p14="http://schemas.microsoft.com/office/powerpoint/2010/main" val="3635694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914400"/>
            <a:ext cx="7467600" cy="4832092"/>
          </a:xfrm>
          <a:prstGeom prst="rect">
            <a:avLst/>
          </a:prstGeom>
          <a:noFill/>
        </p:spPr>
        <p:txBody>
          <a:bodyPr wrap="square" rtlCol="0">
            <a:spAutoFit/>
          </a:bodyPr>
          <a:lstStyle/>
          <a:p>
            <a:r>
              <a:rPr lang="en-US" sz="2800" dirty="0"/>
              <a:t>In the morning, the </a:t>
            </a:r>
            <a:r>
              <a:rPr lang="en-US" sz="2800" dirty="0" err="1"/>
              <a:t>Tianos</a:t>
            </a:r>
            <a:r>
              <a:rPr lang="en-US" sz="2800" dirty="0"/>
              <a:t> saw the new bird darting among the flowers as swift as an arrow and as bright as a jewel. They heard the humming of his wings and saw him hovering over every flower he passed and kissing the petals. They liked the bird with the music in his wings and called it a hummingbird.  Ever since then the little bird has hovered over every flower he finds, but he returns most often to the red ones still looking for </a:t>
            </a:r>
            <a:r>
              <a:rPr lang="en-US" sz="2800" dirty="0" err="1"/>
              <a:t>Alida</a:t>
            </a:r>
            <a:r>
              <a:rPr lang="en-US" sz="2800" dirty="0"/>
              <a:t>. He has not found her yet.</a:t>
            </a:r>
          </a:p>
        </p:txBody>
      </p:sp>
    </p:spTree>
    <p:extLst>
      <p:ext uri="{BB962C8B-B14F-4D97-AF65-F5344CB8AC3E}">
        <p14:creationId xmlns:p14="http://schemas.microsoft.com/office/powerpoint/2010/main" val="8276487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543800" cy="914400"/>
          </a:xfrm>
        </p:spPr>
        <p:txBody>
          <a:bodyPr/>
          <a:lstStyle/>
          <a:p>
            <a:r>
              <a:rPr lang="en-US" dirty="0" smtClean="0"/>
              <a:t>Discussion questions:</a:t>
            </a:r>
            <a:endParaRPr lang="en-US" dirty="0"/>
          </a:p>
        </p:txBody>
      </p:sp>
      <p:sp>
        <p:nvSpPr>
          <p:cNvPr id="3" name="TextBox 2"/>
          <p:cNvSpPr txBox="1"/>
          <p:nvPr/>
        </p:nvSpPr>
        <p:spPr>
          <a:xfrm>
            <a:off x="381000" y="1066800"/>
            <a:ext cx="8382000" cy="5909310"/>
          </a:xfrm>
          <a:prstGeom prst="rect">
            <a:avLst/>
          </a:prstGeom>
          <a:noFill/>
        </p:spPr>
        <p:txBody>
          <a:bodyPr wrap="square" rtlCol="0">
            <a:spAutoFit/>
          </a:bodyPr>
          <a:lstStyle/>
          <a:p>
            <a:r>
              <a:rPr lang="en-US" sz="2400" dirty="0"/>
              <a:t>1. Who are the four characters of the </a:t>
            </a:r>
            <a:r>
              <a:rPr lang="en-US" sz="2400" dirty="0" smtClean="0"/>
              <a:t>story? </a:t>
            </a:r>
            <a:endParaRPr lang="en-US" sz="2400" dirty="0"/>
          </a:p>
          <a:p>
            <a:r>
              <a:rPr lang="en-US" sz="2400" dirty="0"/>
              <a:t>2. Where does the </a:t>
            </a:r>
            <a:r>
              <a:rPr lang="en-US" sz="2400" dirty="0" smtClean="0"/>
              <a:t>story take </a:t>
            </a:r>
            <a:r>
              <a:rPr lang="en-US" sz="2400" dirty="0"/>
              <a:t>place? Does the location have anything to do with the end of the </a:t>
            </a:r>
            <a:r>
              <a:rPr lang="en-US" sz="2400" dirty="0" smtClean="0"/>
              <a:t>story? </a:t>
            </a:r>
            <a:endParaRPr lang="en-US" sz="2400" dirty="0"/>
          </a:p>
          <a:p>
            <a:r>
              <a:rPr lang="en-US" sz="2400" dirty="0"/>
              <a:t>3. Why is it important for </a:t>
            </a:r>
            <a:r>
              <a:rPr lang="en-US" sz="2400" dirty="0" err="1"/>
              <a:t>Alida</a:t>
            </a:r>
            <a:r>
              <a:rPr lang="en-US" sz="2400" dirty="0"/>
              <a:t> and </a:t>
            </a:r>
            <a:r>
              <a:rPr lang="en-US" sz="2400" dirty="0" err="1"/>
              <a:t>Taroo</a:t>
            </a:r>
            <a:r>
              <a:rPr lang="en-US" sz="2400" dirty="0"/>
              <a:t> to keep their relationship a secret? </a:t>
            </a:r>
          </a:p>
          <a:p>
            <a:r>
              <a:rPr lang="en-US" sz="2400" dirty="0"/>
              <a:t>4. How does </a:t>
            </a:r>
            <a:r>
              <a:rPr lang="en-US" sz="2400" dirty="0" err="1"/>
              <a:t>Alida’s</a:t>
            </a:r>
            <a:r>
              <a:rPr lang="en-US" sz="2400" dirty="0"/>
              <a:t> father find out about </a:t>
            </a:r>
            <a:r>
              <a:rPr lang="en-US" sz="2400" dirty="0" err="1"/>
              <a:t>Taroo</a:t>
            </a:r>
            <a:r>
              <a:rPr lang="en-US" sz="2400" dirty="0"/>
              <a:t>? </a:t>
            </a:r>
          </a:p>
          <a:p>
            <a:r>
              <a:rPr lang="en-US" sz="2400" dirty="0"/>
              <a:t>5. What happened to prevent </a:t>
            </a:r>
            <a:r>
              <a:rPr lang="en-US" sz="2400" dirty="0" err="1"/>
              <a:t>Alida’s</a:t>
            </a:r>
            <a:r>
              <a:rPr lang="en-US" sz="2400" dirty="0"/>
              <a:t> marriage to an unknown suitor? </a:t>
            </a:r>
          </a:p>
          <a:p>
            <a:r>
              <a:rPr lang="en-US" sz="2400" dirty="0"/>
              <a:t>6. </a:t>
            </a:r>
            <a:r>
              <a:rPr lang="en-US" sz="2400" dirty="0" smtClean="0"/>
              <a:t>Who does </a:t>
            </a:r>
            <a:r>
              <a:rPr lang="en-US" sz="2400" dirty="0" err="1"/>
              <a:t>Alida</a:t>
            </a:r>
            <a:r>
              <a:rPr lang="en-US" sz="2400" dirty="0"/>
              <a:t> ask assistance </a:t>
            </a:r>
            <a:r>
              <a:rPr lang="en-US" sz="2400" dirty="0" smtClean="0"/>
              <a:t>from, to </a:t>
            </a:r>
            <a:r>
              <a:rPr lang="en-US" sz="2400" dirty="0"/>
              <a:t>avoid the marriage? </a:t>
            </a:r>
            <a:endParaRPr lang="en-US" sz="2400" dirty="0" smtClean="0"/>
          </a:p>
          <a:p>
            <a:r>
              <a:rPr lang="en-US" sz="2400" dirty="0" smtClean="0"/>
              <a:t>7</a:t>
            </a:r>
            <a:r>
              <a:rPr lang="en-US" sz="2400" dirty="0"/>
              <a:t>. What is the significance of changing </a:t>
            </a:r>
            <a:r>
              <a:rPr lang="en-US" sz="2400" dirty="0" err="1"/>
              <a:t>Alida</a:t>
            </a:r>
            <a:r>
              <a:rPr lang="en-US" sz="2400" dirty="0"/>
              <a:t> into a beautiful red flower? </a:t>
            </a:r>
          </a:p>
          <a:p>
            <a:r>
              <a:rPr lang="en-US" sz="2400" dirty="0"/>
              <a:t>8. Why do you think the gods called </a:t>
            </a:r>
            <a:r>
              <a:rPr lang="en-US" sz="2400" dirty="0" err="1"/>
              <a:t>Taroo</a:t>
            </a:r>
            <a:r>
              <a:rPr lang="en-US" sz="2400" dirty="0"/>
              <a:t> “</a:t>
            </a:r>
            <a:r>
              <a:rPr lang="en-US" sz="2400" dirty="0" err="1" smtClean="0"/>
              <a:t>col</a:t>
            </a:r>
            <a:r>
              <a:rPr lang="en-US" sz="2400" dirty="0" err="1" smtClean="0">
                <a:latin typeface="Times New Roman"/>
                <a:cs typeface="Times New Roman"/>
              </a:rPr>
              <a:t>í</a:t>
            </a:r>
            <a:r>
              <a:rPr lang="en-US" sz="2400" dirty="0" err="1" smtClean="0"/>
              <a:t>bri</a:t>
            </a:r>
            <a:r>
              <a:rPr lang="en-US" sz="2400" dirty="0"/>
              <a:t>”? </a:t>
            </a:r>
          </a:p>
          <a:p>
            <a:r>
              <a:rPr lang="en-US" sz="2400" dirty="0"/>
              <a:t>9. What do we learn about hummingbirds from the </a:t>
            </a:r>
            <a:r>
              <a:rPr lang="en-US" sz="2400" dirty="0" smtClean="0"/>
              <a:t>story? </a:t>
            </a:r>
            <a:endParaRPr lang="en-US" sz="2400" dirty="0"/>
          </a:p>
          <a:p>
            <a:r>
              <a:rPr lang="en-US" sz="2400" dirty="0"/>
              <a:t>10. </a:t>
            </a:r>
            <a:r>
              <a:rPr lang="en-US" sz="2400" dirty="0" smtClean="0"/>
              <a:t>Is this a legend or a myth? Why?</a:t>
            </a:r>
            <a:endParaRPr lang="en-US" sz="2400" dirty="0"/>
          </a:p>
          <a:p>
            <a:endParaRPr lang="en-US" dirty="0"/>
          </a:p>
        </p:txBody>
      </p:sp>
    </p:spTree>
    <p:extLst>
      <p:ext uri="{BB962C8B-B14F-4D97-AF65-F5344CB8AC3E}">
        <p14:creationId xmlns:p14="http://schemas.microsoft.com/office/powerpoint/2010/main" val="21512048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04800" y="228600"/>
            <a:ext cx="2057400" cy="1143000"/>
          </a:xfrm>
        </p:spPr>
        <p:txBody>
          <a:bodyPr/>
          <a:lstStyle/>
          <a:p>
            <a:pPr algn="l" eaLnBrk="1" hangingPunct="1"/>
            <a:r>
              <a:rPr lang="en-US" smtClean="0"/>
              <a:t>Myth</a:t>
            </a:r>
          </a:p>
        </p:txBody>
      </p:sp>
      <p:sp>
        <p:nvSpPr>
          <p:cNvPr id="7171" name="Rectangle 3"/>
          <p:cNvSpPr>
            <a:spLocks noGrp="1" noChangeArrowheads="1"/>
          </p:cNvSpPr>
          <p:nvPr>
            <p:ph type="body" sz="half" idx="1"/>
          </p:nvPr>
        </p:nvSpPr>
        <p:spPr>
          <a:xfrm>
            <a:off x="152400" y="1524000"/>
            <a:ext cx="6248400" cy="5105400"/>
          </a:xfrm>
        </p:spPr>
        <p:txBody>
          <a:bodyPr/>
          <a:lstStyle/>
          <a:p>
            <a:pPr eaLnBrk="1" hangingPunct="1">
              <a:buFontTx/>
              <a:buNone/>
            </a:pPr>
            <a:r>
              <a:rPr lang="en-US" sz="2400" smtClean="0">
                <a:cs typeface="Times New Roman" pitchFamily="18" charset="0"/>
              </a:rPr>
              <a:t>“</a:t>
            </a:r>
            <a:r>
              <a:rPr lang="en-US" sz="2400" i="1" smtClean="0">
                <a:cs typeface="Times New Roman" pitchFamily="18" charset="0"/>
              </a:rPr>
              <a:t>Myths are things that never happened but always are</a:t>
            </a:r>
            <a:r>
              <a:rPr lang="en-US" sz="2400" smtClean="0">
                <a:cs typeface="Times New Roman" pitchFamily="18" charset="0"/>
              </a:rPr>
              <a:t>.”  </a:t>
            </a:r>
          </a:p>
          <a:p>
            <a:pPr eaLnBrk="1" hangingPunct="1">
              <a:buFontTx/>
              <a:buNone/>
            </a:pPr>
            <a:r>
              <a:rPr lang="en-US" sz="2400" smtClean="0">
                <a:cs typeface="Times New Roman" pitchFamily="18" charset="0"/>
              </a:rPr>
              <a:t>			Sallustius, 4</a:t>
            </a:r>
            <a:r>
              <a:rPr lang="en-US" sz="2400" baseline="30000" smtClean="0">
                <a:cs typeface="Times New Roman" pitchFamily="18" charset="0"/>
              </a:rPr>
              <a:t>th</a:t>
            </a:r>
            <a:r>
              <a:rPr lang="en-US" sz="2400" smtClean="0">
                <a:cs typeface="Times New Roman" pitchFamily="18" charset="0"/>
              </a:rPr>
              <a:t> cent. AD</a:t>
            </a:r>
          </a:p>
          <a:p>
            <a:pPr eaLnBrk="1" hangingPunct="1">
              <a:buFontTx/>
              <a:buNone/>
            </a:pPr>
            <a:r>
              <a:rPr lang="en-US" sz="2400" smtClean="0">
                <a:cs typeface="Times New Roman" pitchFamily="18" charset="0"/>
              </a:rPr>
              <a:t> </a:t>
            </a:r>
          </a:p>
          <a:p>
            <a:pPr eaLnBrk="1" hangingPunct="1">
              <a:buFontTx/>
              <a:buNone/>
            </a:pPr>
            <a:r>
              <a:rPr lang="en-US" sz="2400" smtClean="0">
                <a:cs typeface="Times New Roman" pitchFamily="18" charset="0"/>
              </a:rPr>
              <a:t>“</a:t>
            </a:r>
            <a:r>
              <a:rPr lang="en-US" sz="2400" i="1" smtClean="0">
                <a:cs typeface="Times New Roman" pitchFamily="18" charset="0"/>
              </a:rPr>
              <a:t>A myth is a narrative which discloses a sacred world</a:t>
            </a:r>
            <a:r>
              <a:rPr lang="en-US" sz="2400" smtClean="0">
                <a:cs typeface="Times New Roman" pitchFamily="18" charset="0"/>
              </a:rPr>
              <a:t>.” </a:t>
            </a:r>
          </a:p>
          <a:p>
            <a:pPr eaLnBrk="1" hangingPunct="1">
              <a:buFontTx/>
              <a:buNone/>
            </a:pPr>
            <a:r>
              <a:rPr lang="en-US" sz="2400" smtClean="0">
                <a:cs typeface="Times New Roman" pitchFamily="18" charset="0"/>
              </a:rPr>
              <a:t>		Lawrence J. Hatab, </a:t>
            </a:r>
            <a:r>
              <a:rPr lang="en-US" sz="2400" i="1" smtClean="0">
                <a:cs typeface="Times New Roman" pitchFamily="18" charset="0"/>
              </a:rPr>
              <a:t>Myth and Philosophy</a:t>
            </a:r>
            <a:endParaRPr lang="en-US" sz="2400" smtClean="0">
              <a:cs typeface="Times New Roman" pitchFamily="18" charset="0"/>
            </a:endParaRPr>
          </a:p>
          <a:p>
            <a:pPr eaLnBrk="1" hangingPunct="1">
              <a:buFontTx/>
              <a:buNone/>
            </a:pPr>
            <a:r>
              <a:rPr lang="en-US" sz="2400" smtClean="0">
                <a:cs typeface="Times New Roman" pitchFamily="18" charset="0"/>
              </a:rPr>
              <a:t>		</a:t>
            </a:r>
          </a:p>
          <a:p>
            <a:pPr eaLnBrk="1" hangingPunct="1">
              <a:buFontTx/>
              <a:buNone/>
            </a:pPr>
            <a:r>
              <a:rPr lang="en-US" sz="2400" smtClean="0">
                <a:cs typeface="Times New Roman" pitchFamily="18" charset="0"/>
              </a:rPr>
              <a:t>“</a:t>
            </a:r>
            <a:r>
              <a:rPr lang="en-US" sz="2400" i="1" smtClean="0">
                <a:cs typeface="Times New Roman" pitchFamily="18" charset="0"/>
              </a:rPr>
              <a:t>Mythology is the womb of mankind’s initiation to life and death</a:t>
            </a:r>
            <a:r>
              <a:rPr lang="en-US" sz="2400" smtClean="0">
                <a:cs typeface="Times New Roman" pitchFamily="18" charset="0"/>
              </a:rPr>
              <a:t>.” 					      Joseph Campbell, </a:t>
            </a:r>
            <a:r>
              <a:rPr lang="en-US" sz="2400" i="1" smtClean="0">
                <a:cs typeface="Times New Roman" pitchFamily="18" charset="0"/>
              </a:rPr>
              <a:t>Bios and Mythos</a:t>
            </a:r>
          </a:p>
        </p:txBody>
      </p:sp>
      <p:pic>
        <p:nvPicPr>
          <p:cNvPr id="717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1143000"/>
            <a:ext cx="2590800" cy="194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3505200"/>
            <a:ext cx="2316163" cy="271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16869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048000" y="228600"/>
            <a:ext cx="4648200" cy="838200"/>
          </a:xfrm>
        </p:spPr>
        <p:txBody>
          <a:bodyPr/>
          <a:lstStyle/>
          <a:p>
            <a:pPr algn="l" eaLnBrk="1" hangingPunct="1"/>
            <a:r>
              <a:rPr lang="en-US" sz="3600" smtClean="0"/>
              <a:t>Defining Myth</a:t>
            </a:r>
          </a:p>
        </p:txBody>
      </p:sp>
      <p:sp>
        <p:nvSpPr>
          <p:cNvPr id="8195" name="Rectangle 3"/>
          <p:cNvSpPr>
            <a:spLocks noGrp="1" noChangeArrowheads="1"/>
          </p:cNvSpPr>
          <p:nvPr>
            <p:ph type="body" idx="1"/>
          </p:nvPr>
        </p:nvSpPr>
        <p:spPr>
          <a:xfrm>
            <a:off x="2971800" y="1219200"/>
            <a:ext cx="6172200" cy="5029200"/>
          </a:xfrm>
        </p:spPr>
        <p:txBody>
          <a:bodyPr>
            <a:normAutofit lnSpcReduction="10000"/>
          </a:bodyPr>
          <a:lstStyle/>
          <a:p>
            <a:pPr eaLnBrk="1" hangingPunct="1">
              <a:lnSpc>
                <a:spcPct val="90000"/>
              </a:lnSpc>
              <a:buFontTx/>
              <a:buNone/>
            </a:pPr>
            <a:r>
              <a:rPr lang="en-US" sz="2400" smtClean="0"/>
              <a:t>Held to be Sacred and True</a:t>
            </a:r>
          </a:p>
          <a:p>
            <a:pPr eaLnBrk="1" hangingPunct="1">
              <a:lnSpc>
                <a:spcPct val="90000"/>
              </a:lnSpc>
              <a:buFontTx/>
              <a:buNone/>
            </a:pPr>
            <a:endParaRPr lang="en-US" sz="1200" smtClean="0"/>
          </a:p>
          <a:p>
            <a:pPr eaLnBrk="1" hangingPunct="1">
              <a:lnSpc>
                <a:spcPct val="90000"/>
              </a:lnSpc>
              <a:buFontTx/>
              <a:buNone/>
            </a:pPr>
            <a:r>
              <a:rPr lang="en-US" sz="2400" smtClean="0"/>
              <a:t>Core Narratives in Larger Ideological Systems</a:t>
            </a:r>
          </a:p>
          <a:p>
            <a:pPr lvl="1" eaLnBrk="1" hangingPunct="1">
              <a:lnSpc>
                <a:spcPct val="90000"/>
              </a:lnSpc>
              <a:buFontTx/>
              <a:buNone/>
            </a:pPr>
            <a:endParaRPr lang="en-US" sz="1200" smtClean="0"/>
          </a:p>
          <a:p>
            <a:pPr eaLnBrk="1" hangingPunct="1">
              <a:lnSpc>
                <a:spcPct val="90000"/>
              </a:lnSpc>
              <a:buFontTx/>
              <a:buNone/>
            </a:pPr>
            <a:r>
              <a:rPr lang="en-US" sz="2400" smtClean="0"/>
              <a:t>Set Outside of Historical Time</a:t>
            </a:r>
          </a:p>
          <a:p>
            <a:pPr lvl="1" eaLnBrk="1" hangingPunct="1">
              <a:lnSpc>
                <a:spcPct val="90000"/>
              </a:lnSpc>
              <a:buFontTx/>
              <a:buNone/>
            </a:pPr>
            <a:r>
              <a:rPr lang="en-US" sz="2400" smtClean="0"/>
              <a:t>“In the Beginning…”</a:t>
            </a:r>
          </a:p>
          <a:p>
            <a:pPr lvl="1" eaLnBrk="1" hangingPunct="1">
              <a:lnSpc>
                <a:spcPct val="90000"/>
              </a:lnSpc>
              <a:buFontTx/>
              <a:buNone/>
            </a:pPr>
            <a:endParaRPr lang="en-US" sz="1200" smtClean="0"/>
          </a:p>
          <a:p>
            <a:pPr eaLnBrk="1" hangingPunct="1">
              <a:lnSpc>
                <a:spcPct val="90000"/>
              </a:lnSpc>
              <a:buFontTx/>
              <a:buNone/>
            </a:pPr>
            <a:r>
              <a:rPr lang="en-US" sz="2400" smtClean="0"/>
              <a:t>Describes Actions of Divine or Semi-Divine Characters</a:t>
            </a:r>
          </a:p>
          <a:p>
            <a:pPr eaLnBrk="1" hangingPunct="1">
              <a:lnSpc>
                <a:spcPct val="90000"/>
              </a:lnSpc>
              <a:buFontTx/>
              <a:buNone/>
            </a:pPr>
            <a:endParaRPr lang="en-US" sz="1000" smtClean="0"/>
          </a:p>
          <a:p>
            <a:pPr eaLnBrk="1" hangingPunct="1">
              <a:lnSpc>
                <a:spcPct val="90000"/>
              </a:lnSpc>
              <a:buFontTx/>
              <a:buNone/>
            </a:pPr>
            <a:r>
              <a:rPr lang="en-US" sz="2400" smtClean="0"/>
              <a:t>Explain Key Aspects of World Order</a:t>
            </a:r>
          </a:p>
          <a:p>
            <a:pPr lvl="1" eaLnBrk="1" hangingPunct="1">
              <a:lnSpc>
                <a:spcPct val="90000"/>
              </a:lnSpc>
              <a:buFontTx/>
              <a:buNone/>
            </a:pPr>
            <a:endParaRPr lang="en-US" sz="1000" smtClean="0"/>
          </a:p>
          <a:p>
            <a:pPr eaLnBrk="1" hangingPunct="1">
              <a:lnSpc>
                <a:spcPct val="90000"/>
              </a:lnSpc>
              <a:buFontTx/>
              <a:buNone/>
            </a:pPr>
            <a:r>
              <a:rPr lang="en-US" sz="2400" smtClean="0"/>
              <a:t>Multi-Episodic</a:t>
            </a:r>
          </a:p>
          <a:p>
            <a:pPr eaLnBrk="1" hangingPunct="1">
              <a:lnSpc>
                <a:spcPct val="90000"/>
              </a:lnSpc>
              <a:buFontTx/>
              <a:buNone/>
            </a:pPr>
            <a:endParaRPr lang="en-US" sz="1000" smtClean="0"/>
          </a:p>
          <a:p>
            <a:pPr eaLnBrk="1" hangingPunct="1">
              <a:lnSpc>
                <a:spcPct val="90000"/>
              </a:lnSpc>
              <a:buFontTx/>
              <a:buNone/>
            </a:pPr>
            <a:r>
              <a:rPr lang="en-US" sz="2400" smtClean="0"/>
              <a:t>Often Performed in Ritual or Ceremonial Contexts</a:t>
            </a:r>
          </a:p>
        </p:txBody>
      </p:sp>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685800"/>
            <a:ext cx="2286000" cy="2281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4038600"/>
            <a:ext cx="25146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21622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50735" y="4267368"/>
            <a:ext cx="3733800" cy="731520"/>
          </a:xfrm>
        </p:spPr>
        <p:txBody>
          <a:bodyPr>
            <a:normAutofit/>
          </a:bodyPr>
          <a:lstStyle/>
          <a:p>
            <a:r>
              <a:rPr lang="en-US" sz="2800" dirty="0" smtClean="0"/>
              <a:t>The Hummingbird</a:t>
            </a:r>
            <a:endParaRPr lang="en-US" sz="2800" dirty="0"/>
          </a:p>
        </p:txBody>
      </p:sp>
      <p:sp>
        <p:nvSpPr>
          <p:cNvPr id="3" name="Title 2"/>
          <p:cNvSpPr>
            <a:spLocks noGrp="1"/>
          </p:cNvSpPr>
          <p:nvPr>
            <p:ph type="title"/>
          </p:nvPr>
        </p:nvSpPr>
        <p:spPr>
          <a:xfrm>
            <a:off x="228600" y="228600"/>
            <a:ext cx="6035040" cy="2350008"/>
          </a:xfrm>
        </p:spPr>
        <p:txBody>
          <a:bodyPr/>
          <a:lstStyle/>
          <a:p>
            <a:r>
              <a:rPr lang="en-US" dirty="0" smtClean="0"/>
              <a:t>Assignment #4</a:t>
            </a:r>
            <a:endParaRPr lang="en-US" dirty="0"/>
          </a:p>
        </p:txBody>
      </p:sp>
    </p:spTree>
    <p:extLst>
      <p:ext uri="{BB962C8B-B14F-4D97-AF65-F5344CB8AC3E}">
        <p14:creationId xmlns:p14="http://schemas.microsoft.com/office/powerpoint/2010/main" val="1860447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7543800" cy="914400"/>
          </a:xfrm>
        </p:spPr>
        <p:txBody>
          <a:bodyPr/>
          <a:lstStyle/>
          <a:p>
            <a:r>
              <a:rPr lang="en-US" dirty="0" smtClean="0"/>
              <a:t>A.4 Complete the Chart</a:t>
            </a:r>
            <a:endParaRPr lang="en-US" dirty="0"/>
          </a:p>
        </p:txBody>
      </p:sp>
      <p:sp>
        <p:nvSpPr>
          <p:cNvPr id="3" name="TextBox 2"/>
          <p:cNvSpPr txBox="1"/>
          <p:nvPr/>
        </p:nvSpPr>
        <p:spPr>
          <a:xfrm>
            <a:off x="533400" y="1600200"/>
            <a:ext cx="8001000" cy="5262979"/>
          </a:xfrm>
          <a:prstGeom prst="rect">
            <a:avLst/>
          </a:prstGeom>
          <a:noFill/>
        </p:spPr>
        <p:txBody>
          <a:bodyPr wrap="square" rtlCol="0">
            <a:spAutoFit/>
          </a:bodyPr>
          <a:lstStyle/>
          <a:p>
            <a:r>
              <a:rPr lang="en-US" sz="2400" dirty="0" smtClean="0"/>
              <a:t>Copy the Myth Chart into your notebook.</a:t>
            </a:r>
          </a:p>
          <a:p>
            <a:endParaRPr lang="en-US" sz="2400" dirty="0"/>
          </a:p>
          <a:p>
            <a:r>
              <a:rPr lang="en-US" sz="2400" dirty="0" smtClean="0"/>
              <a:t>Complete the Myth Chart in class. Use any resources including the professor.</a:t>
            </a:r>
          </a:p>
          <a:p>
            <a:endParaRPr lang="en-US" sz="2400" dirty="0"/>
          </a:p>
          <a:p>
            <a:endParaRPr lang="en-US" sz="2400" dirty="0" smtClean="0"/>
          </a:p>
          <a:p>
            <a:r>
              <a:rPr lang="en-US" sz="2400" dirty="0" smtClean="0"/>
              <a:t>HOMEWORK:</a:t>
            </a:r>
          </a:p>
          <a:p>
            <a:endParaRPr lang="en-US" sz="2400" dirty="0"/>
          </a:p>
          <a:p>
            <a:r>
              <a:rPr lang="en-US" sz="2400" dirty="0" smtClean="0"/>
              <a:t>Print the Myth Chart from the Materials page of Wiki, and complete it.  </a:t>
            </a:r>
          </a:p>
          <a:p>
            <a:endParaRPr lang="en-US" sz="2400" dirty="0"/>
          </a:p>
          <a:p>
            <a:r>
              <a:rPr lang="en-US" sz="2400" dirty="0" smtClean="0"/>
              <a:t>Submit the completed Myth Chart for Tuesday, June 21</a:t>
            </a:r>
            <a:r>
              <a:rPr lang="en-US" sz="2400" baseline="30000" dirty="0" smtClean="0"/>
              <a:t>st</a:t>
            </a:r>
            <a:r>
              <a:rPr lang="en-US" sz="2400" dirty="0" smtClean="0"/>
              <a:t>.</a:t>
            </a:r>
          </a:p>
          <a:p>
            <a:endParaRPr lang="en-US" sz="2400" dirty="0"/>
          </a:p>
          <a:p>
            <a:r>
              <a:rPr lang="en-US" sz="2400" dirty="0" smtClean="0"/>
              <a:t>The Myth Chart will be evaluated as Assignment #4.</a:t>
            </a:r>
            <a:endParaRPr lang="en-US" sz="2400" dirty="0"/>
          </a:p>
        </p:txBody>
      </p:sp>
    </p:spTree>
    <p:extLst>
      <p:ext uri="{BB962C8B-B14F-4D97-AF65-F5344CB8AC3E}">
        <p14:creationId xmlns:p14="http://schemas.microsoft.com/office/powerpoint/2010/main" val="1165495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3" y="0"/>
            <a:ext cx="3067812" cy="3593592"/>
          </a:xfrm>
          <a:prstGeom prst="rect">
            <a:avLst/>
          </a:prstGeom>
        </p:spPr>
      </p:pic>
      <p:sp>
        <p:nvSpPr>
          <p:cNvPr id="2" name="Text Placeholder 1"/>
          <p:cNvSpPr>
            <a:spLocks noGrp="1"/>
          </p:cNvSpPr>
          <p:nvPr>
            <p:ph type="body" idx="1"/>
          </p:nvPr>
        </p:nvSpPr>
        <p:spPr>
          <a:xfrm>
            <a:off x="4495800" y="4191000"/>
            <a:ext cx="3733800" cy="731520"/>
          </a:xfrm>
        </p:spPr>
        <p:txBody>
          <a:bodyPr/>
          <a:lstStyle/>
          <a:p>
            <a:r>
              <a:rPr lang="en-US" sz="2800" dirty="0" smtClean="0"/>
              <a:t>Myths &amp; Legends</a:t>
            </a:r>
            <a:endParaRPr lang="en-US" sz="2800" dirty="0"/>
          </a:p>
        </p:txBody>
      </p:sp>
      <p:sp>
        <p:nvSpPr>
          <p:cNvPr id="3" name="Title 2"/>
          <p:cNvSpPr>
            <a:spLocks noGrp="1"/>
          </p:cNvSpPr>
          <p:nvPr>
            <p:ph type="title"/>
          </p:nvPr>
        </p:nvSpPr>
        <p:spPr>
          <a:xfrm>
            <a:off x="3108960" y="2057400"/>
            <a:ext cx="6035040" cy="2350008"/>
          </a:xfrm>
        </p:spPr>
        <p:txBody>
          <a:bodyPr/>
          <a:lstStyle/>
          <a:p>
            <a:r>
              <a:rPr lang="en-US" dirty="0" smtClean="0"/>
              <a:t>Definitions</a:t>
            </a:r>
            <a:endParaRPr lang="en-US" dirty="0"/>
          </a:p>
        </p:txBody>
      </p:sp>
    </p:spTree>
    <p:extLst>
      <p:ext uri="{BB962C8B-B14F-4D97-AF65-F5344CB8AC3E}">
        <p14:creationId xmlns:p14="http://schemas.microsoft.com/office/powerpoint/2010/main" val="3815849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7543800" cy="914400"/>
          </a:xfrm>
        </p:spPr>
        <p:txBody>
          <a:bodyPr/>
          <a:lstStyle/>
          <a:p>
            <a:r>
              <a:rPr lang="en-US" dirty="0" smtClean="0"/>
              <a:t>Myths</a:t>
            </a:r>
            <a:endParaRPr lang="en-US" dirty="0"/>
          </a:p>
        </p:txBody>
      </p:sp>
      <p:sp>
        <p:nvSpPr>
          <p:cNvPr id="3" name="TextBox 2"/>
          <p:cNvSpPr txBox="1"/>
          <p:nvPr/>
        </p:nvSpPr>
        <p:spPr>
          <a:xfrm>
            <a:off x="609600" y="990600"/>
            <a:ext cx="8077200" cy="5632311"/>
          </a:xfrm>
          <a:prstGeom prst="rect">
            <a:avLst/>
          </a:prstGeom>
          <a:noFill/>
        </p:spPr>
        <p:txBody>
          <a:bodyPr wrap="square" rtlCol="0">
            <a:spAutoFit/>
          </a:bodyPr>
          <a:lstStyle/>
          <a:p>
            <a:r>
              <a:rPr lang="en-US" sz="2400" dirty="0" smtClean="0"/>
              <a:t>A </a:t>
            </a:r>
            <a:r>
              <a:rPr lang="en-US" sz="2400" dirty="0" smtClean="0">
                <a:effectLst/>
              </a:rPr>
              <a:t>myth </a:t>
            </a:r>
            <a:r>
              <a:rPr lang="en-US" sz="2400" dirty="0" smtClean="0">
                <a:effectLst/>
              </a:rPr>
              <a:t>is a </a:t>
            </a:r>
            <a:r>
              <a:rPr lang="en-US" sz="2400" dirty="0" smtClean="0">
                <a:effectLst/>
              </a:rPr>
              <a:t>story that gives a religious explanation for something: how the world or a particular custom </a:t>
            </a:r>
            <a:r>
              <a:rPr lang="en-US" sz="2400" dirty="0" smtClean="0">
                <a:effectLst/>
              </a:rPr>
              <a:t>or natural phenomena began</a:t>
            </a:r>
            <a:r>
              <a:rPr lang="en-US" sz="2400" dirty="0" smtClean="0">
                <a:effectLst/>
              </a:rPr>
              <a:t>.  It may also recount a heroic deed by a symbolic ancestor or founder of a people.</a:t>
            </a:r>
          </a:p>
          <a:p>
            <a:endParaRPr lang="en-US" sz="2400" dirty="0"/>
          </a:p>
          <a:p>
            <a:r>
              <a:rPr lang="en-US" sz="2400" u="sng" dirty="0" smtClean="0">
                <a:effectLst/>
              </a:rPr>
              <a:t>Setting</a:t>
            </a:r>
            <a:r>
              <a:rPr lang="en-US" sz="2400" dirty="0" smtClean="0">
                <a:effectLst/>
              </a:rPr>
              <a:t>: the place and time of myths are not usually related to the present day, though myths or a cycle of myths may have their own internal chronology.  </a:t>
            </a:r>
          </a:p>
          <a:p>
            <a:endParaRPr lang="en-US" sz="2400" dirty="0"/>
          </a:p>
          <a:p>
            <a:r>
              <a:rPr lang="en-US" sz="2400" u="sng" dirty="0" smtClean="0">
                <a:effectLst/>
              </a:rPr>
              <a:t>Time period</a:t>
            </a:r>
            <a:r>
              <a:rPr lang="en-US" sz="2400" dirty="0" smtClean="0">
                <a:effectLst/>
              </a:rPr>
              <a:t>: is general and timeless in that the events are symbolic rather than realistic.</a:t>
            </a:r>
          </a:p>
          <a:p>
            <a:endParaRPr lang="en-US" sz="2400" dirty="0" smtClean="0">
              <a:effectLst/>
            </a:endParaRPr>
          </a:p>
          <a:p>
            <a:r>
              <a:rPr lang="en-US" sz="2400" u="sng" dirty="0" smtClean="0"/>
              <a:t>Characters</a:t>
            </a:r>
            <a:r>
              <a:rPr lang="en-US" sz="2400" dirty="0" smtClean="0"/>
              <a:t>: myths usually include the gods or fantastical (mythological) creatures; flat or archetypal characters </a:t>
            </a:r>
          </a:p>
          <a:p>
            <a:endParaRPr lang="en-US" sz="2400" dirty="0"/>
          </a:p>
        </p:txBody>
      </p:sp>
    </p:spTree>
    <p:extLst>
      <p:ext uri="{BB962C8B-B14F-4D97-AF65-F5344CB8AC3E}">
        <p14:creationId xmlns:p14="http://schemas.microsoft.com/office/powerpoint/2010/main" val="1771073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1600200"/>
            <a:ext cx="8077200" cy="3416320"/>
          </a:xfrm>
          <a:prstGeom prst="rect">
            <a:avLst/>
          </a:prstGeom>
          <a:noFill/>
        </p:spPr>
        <p:txBody>
          <a:bodyPr wrap="square" rtlCol="0">
            <a:spAutoFit/>
          </a:bodyPr>
          <a:lstStyle/>
          <a:p>
            <a:r>
              <a:rPr lang="en-US" sz="2400" u="sng" dirty="0" smtClean="0"/>
              <a:t>Theme</a:t>
            </a:r>
            <a:r>
              <a:rPr lang="en-US" sz="2400" dirty="0" smtClean="0"/>
              <a:t>: concerns issues related to the religious view of the people, and believers of the religion may take myths as truth. </a:t>
            </a:r>
          </a:p>
          <a:p>
            <a:endParaRPr lang="en-US" sz="2400" dirty="0" smtClean="0"/>
          </a:p>
          <a:p>
            <a:r>
              <a:rPr lang="en-US" sz="2400" dirty="0" smtClean="0"/>
              <a:t>In modern era (today) many are skeptical about the truth value of myths, and even some Biblical stories in the Christian  religion are understood as “myth” and thus </a:t>
            </a:r>
            <a:r>
              <a:rPr lang="en-US" sz="2400" u="sng" dirty="0" smtClean="0"/>
              <a:t>not literally true </a:t>
            </a:r>
            <a:r>
              <a:rPr lang="en-US" sz="2400" dirty="0" smtClean="0"/>
              <a:t>but as a symbolic truth.  </a:t>
            </a:r>
            <a:r>
              <a:rPr lang="en-US" sz="2400" dirty="0"/>
              <a:t>F</a:t>
            </a:r>
            <a:r>
              <a:rPr lang="en-US" sz="2400" dirty="0" smtClean="0"/>
              <a:t>or example: Adam &amp; Eve, Noah’s Ark, Tower of Babel, among others.</a:t>
            </a:r>
            <a:endParaRPr lang="en-US" sz="2400" dirty="0"/>
          </a:p>
        </p:txBody>
      </p:sp>
      <p:sp>
        <p:nvSpPr>
          <p:cNvPr id="3" name="Title 1"/>
          <p:cNvSpPr txBox="1">
            <a:spLocks/>
          </p:cNvSpPr>
          <p:nvPr/>
        </p:nvSpPr>
        <p:spPr>
          <a:xfrm>
            <a:off x="304800" y="478465"/>
            <a:ext cx="7543800" cy="914400"/>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Myths</a:t>
            </a:r>
            <a:endParaRPr lang="en-US" dirty="0"/>
          </a:p>
        </p:txBody>
      </p:sp>
    </p:spTree>
    <p:extLst>
      <p:ext uri="{BB962C8B-B14F-4D97-AF65-F5344CB8AC3E}">
        <p14:creationId xmlns:p14="http://schemas.microsoft.com/office/powerpoint/2010/main" val="141655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7543800" cy="914400"/>
          </a:xfrm>
        </p:spPr>
        <p:txBody>
          <a:bodyPr/>
          <a:lstStyle/>
          <a:p>
            <a:r>
              <a:rPr lang="en-US" dirty="0" smtClean="0"/>
              <a:t>Legends</a:t>
            </a:r>
            <a:endParaRPr lang="en-US" dirty="0"/>
          </a:p>
        </p:txBody>
      </p:sp>
      <p:sp>
        <p:nvSpPr>
          <p:cNvPr id="3" name="TextBox 2"/>
          <p:cNvSpPr txBox="1"/>
          <p:nvPr/>
        </p:nvSpPr>
        <p:spPr>
          <a:xfrm>
            <a:off x="609600" y="1524000"/>
            <a:ext cx="8077200" cy="5262979"/>
          </a:xfrm>
          <a:prstGeom prst="rect">
            <a:avLst/>
          </a:prstGeom>
          <a:noFill/>
        </p:spPr>
        <p:txBody>
          <a:bodyPr wrap="square" rtlCol="0">
            <a:spAutoFit/>
          </a:bodyPr>
          <a:lstStyle/>
          <a:p>
            <a:r>
              <a:rPr lang="en-US" sz="2400" dirty="0" smtClean="0">
                <a:effectLst/>
              </a:rPr>
              <a:t>A legend is a story which is told like a true, historical event, </a:t>
            </a:r>
            <a:r>
              <a:rPr lang="en-US" sz="2400" u="sng" dirty="0" smtClean="0">
                <a:effectLst/>
              </a:rPr>
              <a:t>not</a:t>
            </a:r>
            <a:r>
              <a:rPr lang="en-US" sz="2400" dirty="0" smtClean="0">
                <a:effectLst/>
              </a:rPr>
              <a:t> as an explanation for something else or a symbolic narrative, as is a myth. The legend </a:t>
            </a:r>
            <a:r>
              <a:rPr lang="en-US" sz="2400" u="sng" dirty="0" smtClean="0">
                <a:effectLst/>
              </a:rPr>
              <a:t>may or may not</a:t>
            </a:r>
            <a:r>
              <a:rPr lang="en-US" sz="2400" dirty="0" smtClean="0">
                <a:effectLst/>
              </a:rPr>
              <a:t> be an elaborated version of a historical event. </a:t>
            </a:r>
          </a:p>
          <a:p>
            <a:endParaRPr lang="en-US" sz="2400" dirty="0" smtClean="0"/>
          </a:p>
          <a:p>
            <a:r>
              <a:rPr lang="en-US" sz="2400" dirty="0" smtClean="0"/>
              <a:t>E</a:t>
            </a:r>
            <a:r>
              <a:rPr lang="en-US" sz="2400" dirty="0" smtClean="0">
                <a:effectLst/>
              </a:rPr>
              <a:t>xamples of legends in the English tradition are the stories about Robin Hood, which are set in a definite period, the reign of Richard I of England (1189-99), or about King Arthur, which were perhaps originally based on the exploits of a Romano-Celtic prince who attempted to resist the expansion of the Anglo-Saxons in what was to become England. The stories about Robin Hood and King Arthur have been elaborated and expanded on down the years.</a:t>
            </a:r>
            <a:endParaRPr lang="en-US" sz="2400" dirty="0"/>
          </a:p>
        </p:txBody>
      </p:sp>
    </p:spTree>
    <p:extLst>
      <p:ext uri="{BB962C8B-B14F-4D97-AF65-F5344CB8AC3E}">
        <p14:creationId xmlns:p14="http://schemas.microsoft.com/office/powerpoint/2010/main" val="1376493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1447800" y="1905000"/>
            <a:ext cx="6873240" cy="2350008"/>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Reading 5: </a:t>
            </a:r>
          </a:p>
          <a:p>
            <a:r>
              <a:rPr lang="en-US" dirty="0" smtClean="0"/>
              <a:t>The Hummingbird</a:t>
            </a:r>
            <a:endParaRPr lang="en-US" dirty="0"/>
          </a:p>
        </p:txBody>
      </p:sp>
    </p:spTree>
    <p:extLst>
      <p:ext uri="{BB962C8B-B14F-4D97-AF65-F5344CB8AC3E}">
        <p14:creationId xmlns:p14="http://schemas.microsoft.com/office/powerpoint/2010/main" val="458517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990600"/>
            <a:ext cx="7315200" cy="3539430"/>
          </a:xfrm>
          <a:prstGeom prst="rect">
            <a:avLst/>
          </a:prstGeom>
          <a:noFill/>
        </p:spPr>
        <p:txBody>
          <a:bodyPr wrap="square" rtlCol="0">
            <a:spAutoFit/>
          </a:bodyPr>
          <a:lstStyle/>
          <a:p>
            <a:r>
              <a:rPr lang="en-US" sz="2800" i="1" dirty="0"/>
              <a:t>The Hummingbird</a:t>
            </a:r>
            <a:r>
              <a:rPr lang="en-US" sz="2800" dirty="0"/>
              <a:t> </a:t>
            </a:r>
          </a:p>
          <a:p>
            <a:r>
              <a:rPr lang="en-US" sz="2800" dirty="0"/>
              <a:t>Long </a:t>
            </a:r>
            <a:r>
              <a:rPr lang="en-US" sz="2800" dirty="0" err="1"/>
              <a:t>long</a:t>
            </a:r>
            <a:r>
              <a:rPr lang="en-US" sz="2800" dirty="0"/>
              <a:t> ago . . . far up in the hills there was once a small pool fed by a waterfall that tumbled down the side of a mountain. It was the favorite place of </a:t>
            </a:r>
            <a:r>
              <a:rPr lang="en-US" sz="2800" dirty="0" err="1"/>
              <a:t>Alida</a:t>
            </a:r>
            <a:r>
              <a:rPr lang="en-US" sz="2800" dirty="0"/>
              <a:t>, the daughter of a great and powerful </a:t>
            </a:r>
            <a:r>
              <a:rPr lang="en-US" sz="2800" dirty="0" err="1"/>
              <a:t>Taino</a:t>
            </a:r>
            <a:r>
              <a:rPr lang="en-US" sz="2800" dirty="0"/>
              <a:t> cacique.  </a:t>
            </a:r>
            <a:endParaRPr lang="en-US" sz="2800" dirty="0" smtClean="0"/>
          </a:p>
          <a:p>
            <a:endParaRPr lang="en-US" sz="2800" dirty="0"/>
          </a:p>
          <a:p>
            <a:endParaRPr lang="en-US" sz="2800" dirty="0"/>
          </a:p>
        </p:txBody>
      </p:sp>
    </p:spTree>
    <p:extLst>
      <p:ext uri="{BB962C8B-B14F-4D97-AF65-F5344CB8AC3E}">
        <p14:creationId xmlns:p14="http://schemas.microsoft.com/office/powerpoint/2010/main" val="3985233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6679" y="1295400"/>
            <a:ext cx="7239000" cy="4154984"/>
          </a:xfrm>
          <a:prstGeom prst="rect">
            <a:avLst/>
          </a:prstGeom>
          <a:noFill/>
        </p:spPr>
        <p:txBody>
          <a:bodyPr wrap="square" rtlCol="0">
            <a:spAutoFit/>
          </a:bodyPr>
          <a:lstStyle/>
          <a:p>
            <a:r>
              <a:rPr lang="en-US" sz="2400" dirty="0" smtClean="0"/>
              <a:t>One day when </a:t>
            </a:r>
            <a:r>
              <a:rPr lang="en-US" sz="2400" dirty="0" err="1" smtClean="0"/>
              <a:t>Alida</a:t>
            </a:r>
            <a:r>
              <a:rPr lang="en-US" sz="2400" dirty="0" smtClean="0"/>
              <a:t> came to the pool to rest after a long walk, she was startled by a stranger—a young </a:t>
            </a:r>
            <a:r>
              <a:rPr lang="en-US" sz="2400" dirty="0" err="1" smtClean="0"/>
              <a:t>Taino</a:t>
            </a:r>
            <a:r>
              <a:rPr lang="en-US" sz="2400" dirty="0" smtClean="0"/>
              <a:t> not from her tribe who was picking fruit from the trees. He told her about himself to make her feel at home. He was a member of an enemy tribe who had been left behind after an attack and had lived in the forest by the pool ever since. </a:t>
            </a:r>
            <a:r>
              <a:rPr lang="en-US" sz="2400" dirty="0" err="1" smtClean="0"/>
              <a:t>Alida</a:t>
            </a:r>
            <a:r>
              <a:rPr lang="en-US" sz="2400" dirty="0" smtClean="0"/>
              <a:t> and </a:t>
            </a:r>
            <a:r>
              <a:rPr lang="en-US" sz="2400" dirty="0" err="1" smtClean="0"/>
              <a:t>Taroo</a:t>
            </a:r>
            <a:r>
              <a:rPr lang="en-US" sz="2400" dirty="0" smtClean="0"/>
              <a:t> became good friends. They would meet often at the pool. Their meetings were always brief so that no one would discover their secret friendship. </a:t>
            </a:r>
          </a:p>
          <a:p>
            <a:endParaRPr lang="en-US" sz="2400" dirty="0"/>
          </a:p>
        </p:txBody>
      </p:sp>
    </p:spTree>
    <p:extLst>
      <p:ext uri="{BB962C8B-B14F-4D97-AF65-F5344CB8AC3E}">
        <p14:creationId xmlns:p14="http://schemas.microsoft.com/office/powerpoint/2010/main" val="3534894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143000"/>
            <a:ext cx="6934200" cy="3816429"/>
          </a:xfrm>
          <a:prstGeom prst="rect">
            <a:avLst/>
          </a:prstGeom>
          <a:noFill/>
        </p:spPr>
        <p:txBody>
          <a:bodyPr wrap="square" rtlCol="0">
            <a:spAutoFit/>
          </a:bodyPr>
          <a:lstStyle/>
          <a:p>
            <a:r>
              <a:rPr lang="en-US" sz="2800" dirty="0" smtClean="0"/>
              <a:t>In spite of </a:t>
            </a:r>
            <a:r>
              <a:rPr lang="en-US" sz="2800" dirty="0" err="1" smtClean="0"/>
              <a:t>Alida’s</a:t>
            </a:r>
            <a:r>
              <a:rPr lang="en-US" sz="2800" dirty="0" smtClean="0"/>
              <a:t> precautions, there came a day when someone saw them and told her father. </a:t>
            </a:r>
            <a:r>
              <a:rPr lang="en-US" sz="2800" dirty="0" err="1" smtClean="0"/>
              <a:t>Alida</a:t>
            </a:r>
            <a:r>
              <a:rPr lang="en-US" sz="2800" dirty="0" smtClean="0"/>
              <a:t> was forbidden to return to the pool, and her father decided to arrange a wedding to a man of his own choosing in order to put an end to </a:t>
            </a:r>
            <a:r>
              <a:rPr lang="en-US" sz="2800" dirty="0" err="1" smtClean="0"/>
              <a:t>Alida</a:t>
            </a:r>
            <a:r>
              <a:rPr lang="en-US" sz="2800" dirty="0" smtClean="0"/>
              <a:t> and </a:t>
            </a:r>
            <a:r>
              <a:rPr lang="en-US" sz="2800" dirty="0" err="1" smtClean="0"/>
              <a:t>Taroo’s</a:t>
            </a:r>
            <a:r>
              <a:rPr lang="en-US" sz="2800" dirty="0" smtClean="0"/>
              <a:t> romance. </a:t>
            </a:r>
          </a:p>
          <a:p>
            <a:endParaRPr lang="en-US" sz="2800" dirty="0" smtClean="0"/>
          </a:p>
          <a:p>
            <a:endParaRPr lang="en-US" dirty="0"/>
          </a:p>
        </p:txBody>
      </p:sp>
    </p:spTree>
    <p:extLst>
      <p:ext uri="{BB962C8B-B14F-4D97-AF65-F5344CB8AC3E}">
        <p14:creationId xmlns:p14="http://schemas.microsoft.com/office/powerpoint/2010/main" val="5835101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319</TotalTime>
  <Words>1089</Words>
  <Application>Microsoft Office PowerPoint</Application>
  <PresentationFormat>On-screen Show (4:3)</PresentationFormat>
  <Paragraphs>78</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Elemental</vt:lpstr>
      <vt:lpstr>Myths &amp; Legends</vt:lpstr>
      <vt:lpstr>Definitions</vt:lpstr>
      <vt:lpstr>Myths</vt:lpstr>
      <vt:lpstr>PowerPoint Presentation</vt:lpstr>
      <vt:lpstr>Legends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Discussion questions:</vt:lpstr>
      <vt:lpstr>Myth</vt:lpstr>
      <vt:lpstr>Defining Myth</vt:lpstr>
      <vt:lpstr>Assignment #4</vt:lpstr>
      <vt:lpstr>A.4 Complete the Chart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Myths &amp; Legends</dc:title>
  <dc:creator>Sally Everson</dc:creator>
  <cp:lastModifiedBy>Sally Everson</cp:lastModifiedBy>
  <cp:revision>12</cp:revision>
  <dcterms:created xsi:type="dcterms:W3CDTF">2011-06-20T10:44:20Z</dcterms:created>
  <dcterms:modified xsi:type="dcterms:W3CDTF">2011-10-24T22:12:04Z</dcterms:modified>
</cp:coreProperties>
</file>